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94" r:id="rId2"/>
    <p:sldId id="383" r:id="rId3"/>
    <p:sldId id="329" r:id="rId4"/>
    <p:sldId id="361" r:id="rId5"/>
    <p:sldId id="386" r:id="rId6"/>
    <p:sldId id="387" r:id="rId7"/>
    <p:sldId id="389" r:id="rId8"/>
    <p:sldId id="390" r:id="rId9"/>
    <p:sldId id="391" r:id="rId10"/>
    <p:sldId id="331" r:id="rId11"/>
    <p:sldId id="341" r:id="rId12"/>
    <p:sldId id="352" r:id="rId13"/>
    <p:sldId id="392" r:id="rId14"/>
    <p:sldId id="388" r:id="rId15"/>
    <p:sldId id="395" r:id="rId16"/>
    <p:sldId id="393" r:id="rId17"/>
    <p:sldId id="363" r:id="rId18"/>
    <p:sldId id="380" r:id="rId1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94"/>
            <p14:sldId id="383"/>
          </p14:sldIdLst>
        </p14:section>
        <p14:section name="SLIDE STARTERS" id="{ACC24B29-0CC7-491A-A98A-CF7CBDBE501E}">
          <p14:sldIdLst>
            <p14:sldId id="329"/>
            <p14:sldId id="361"/>
            <p14:sldId id="386"/>
            <p14:sldId id="387"/>
            <p14:sldId id="389"/>
            <p14:sldId id="390"/>
            <p14:sldId id="391"/>
            <p14:sldId id="331"/>
            <p14:sldId id="341"/>
            <p14:sldId id="352"/>
            <p14:sldId id="392"/>
            <p14:sldId id="388"/>
            <p14:sldId id="395"/>
            <p14:sldId id="393"/>
            <p14:sldId id="363"/>
            <p14:sldId id="380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DC5924"/>
    <a:srgbClr val="006CA2"/>
    <a:srgbClr val="5A7F17"/>
    <a:srgbClr val="66FF66"/>
    <a:srgbClr val="FFC000"/>
    <a:srgbClr val="050505"/>
    <a:srgbClr val="000000"/>
    <a:srgbClr val="E6E6E6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1" autoAdjust="0"/>
    <p:restoredTop sz="84972" autoAdjust="0"/>
  </p:normalViewPr>
  <p:slideViewPr>
    <p:cSldViewPr snapToGrid="0">
      <p:cViewPr varScale="1">
        <p:scale>
          <a:sx n="71" d="100"/>
          <a:sy n="71" d="100"/>
        </p:scale>
        <p:origin x="84" y="120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Home\Work\GreatLakes\capstone\DocumentPreparationW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Sheet5!$G$1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Sheet5!$E$2:$F$7</c:f>
              <c:multiLvlStrCache>
                <c:ptCount val="6"/>
                <c:lvl>
                  <c:pt idx="0">
                    <c:v>Train</c:v>
                  </c:pt>
                  <c:pt idx="1">
                    <c:v>Test</c:v>
                  </c:pt>
                  <c:pt idx="2">
                    <c:v>Train</c:v>
                  </c:pt>
                  <c:pt idx="3">
                    <c:v>Test</c:v>
                  </c:pt>
                  <c:pt idx="4">
                    <c:v>Train</c:v>
                  </c:pt>
                  <c:pt idx="5">
                    <c:v>Test</c:v>
                  </c:pt>
                </c:lvl>
                <c:lvl>
                  <c:pt idx="0">
                    <c:v>Collaborative Filtering</c:v>
                  </c:pt>
                  <c:pt idx="2">
                    <c:v>Content Based</c:v>
                  </c:pt>
                  <c:pt idx="4">
                    <c:v>Hybrid</c:v>
                  </c:pt>
                </c:lvl>
              </c:multiLvlStrCache>
            </c:multiLvlStrRef>
          </c:cat>
          <c:val>
            <c:numRef>
              <c:f>Sheet5!$G$2:$G$7</c:f>
              <c:numCache>
                <c:formatCode>0%</c:formatCode>
                <c:ptCount val="6"/>
                <c:pt idx="0">
                  <c:v>0.78</c:v>
                </c:pt>
                <c:pt idx="1">
                  <c:v>0.73</c:v>
                </c:pt>
                <c:pt idx="2">
                  <c:v>0.81</c:v>
                </c:pt>
                <c:pt idx="3">
                  <c:v>0.74</c:v>
                </c:pt>
                <c:pt idx="4">
                  <c:v>0.81</c:v>
                </c:pt>
                <c:pt idx="5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59-4F85-9548-8B38515988DF}"/>
            </c:ext>
          </c:extLst>
        </c:ser>
        <c:ser>
          <c:idx val="1"/>
          <c:order val="1"/>
          <c:tx>
            <c:strRef>
              <c:f>Sheet5!$H$1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Sheet5!$E$2:$F$7</c:f>
              <c:multiLvlStrCache>
                <c:ptCount val="6"/>
                <c:lvl>
                  <c:pt idx="0">
                    <c:v>Train</c:v>
                  </c:pt>
                  <c:pt idx="1">
                    <c:v>Test</c:v>
                  </c:pt>
                  <c:pt idx="2">
                    <c:v>Train</c:v>
                  </c:pt>
                  <c:pt idx="3">
                    <c:v>Test</c:v>
                  </c:pt>
                  <c:pt idx="4">
                    <c:v>Train</c:v>
                  </c:pt>
                  <c:pt idx="5">
                    <c:v>Test</c:v>
                  </c:pt>
                </c:lvl>
                <c:lvl>
                  <c:pt idx="0">
                    <c:v>Collaborative Filtering</c:v>
                  </c:pt>
                  <c:pt idx="2">
                    <c:v>Content Based</c:v>
                  </c:pt>
                  <c:pt idx="4">
                    <c:v>Hybrid</c:v>
                  </c:pt>
                </c:lvl>
              </c:multiLvlStrCache>
            </c:multiLvlStrRef>
          </c:cat>
          <c:val>
            <c:numRef>
              <c:f>Sheet5!$H$2:$H$7</c:f>
              <c:numCache>
                <c:formatCode>0%</c:formatCode>
                <c:ptCount val="6"/>
                <c:pt idx="0">
                  <c:v>0.95</c:v>
                </c:pt>
                <c:pt idx="1">
                  <c:v>0.96</c:v>
                </c:pt>
                <c:pt idx="2">
                  <c:v>0.96</c:v>
                </c:pt>
                <c:pt idx="3">
                  <c:v>0.96</c:v>
                </c:pt>
                <c:pt idx="4">
                  <c:v>0.92</c:v>
                </c:pt>
                <c:pt idx="5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59-4F85-9548-8B38515988D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879535776"/>
        <c:axId val="1967726032"/>
      </c:barChart>
      <c:catAx>
        <c:axId val="1879535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726032"/>
        <c:crosses val="autoZero"/>
        <c:auto val="1"/>
        <c:lblAlgn val="ctr"/>
        <c:lblOffset val="100"/>
        <c:noMultiLvlLbl val="0"/>
      </c:catAx>
      <c:valAx>
        <c:axId val="1967726032"/>
        <c:scaling>
          <c:orientation val="minMax"/>
          <c:min val="0.60000000000000009"/>
        </c:scaling>
        <c:delete val="1"/>
        <c:axPos val="l"/>
        <c:numFmt formatCode="0%" sourceLinked="1"/>
        <c:majorTickMark val="none"/>
        <c:minorTickMark val="none"/>
        <c:tickLblPos val="nextTo"/>
        <c:crossAx val="187953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774189392106619"/>
          <c:y val="2.9012901146192355E-3"/>
          <c:w val="0.5516806351221043"/>
          <c:h val="0.11366116043076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12/9/2017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12/9/2017 12:19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17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</a:t>
            </a:r>
            <a:r>
              <a:rPr lang="en-US" baseline="0" dirty="0"/>
              <a:t>n image and multiple key statements with a strong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A408CB-A3BD-4CB0-97FB-CA54B16C4072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32475" y="313380"/>
            <a:ext cx="7559525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606784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1E94008-08BE-4DB3-84A5-B68F72BBA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893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Klachak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65B062-9924-4A35-A329-9DEACEC91E79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FAE9438-F740-4386-8A7D-8F5145DBCB72}"/>
              </a:ext>
            </a:extLst>
          </p:cNvPr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6F35EA-922F-438A-879E-EC0A9CB59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523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Klachak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C92686-B64A-48A5-B758-2DAA170988A5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FA138A-4561-4DCF-9FB6-63FE7573513D}"/>
              </a:ext>
            </a:extLst>
          </p:cNvPr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BA11D7-2600-4065-ACEC-21D4F542136F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AE5BB-DBA2-4483-B2D3-7CAE3EFB0003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E13A-8D6C-4272-B9B3-38E42A81C788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3D84E-3153-46CC-8F39-B68EB5804DE1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F4B6F6-38E3-4E0C-93F1-EDB63F41760A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6A3EBA-DF59-4333-8E07-C0C06837CD4B}"/>
              </a:ext>
            </a:extLst>
          </p:cNvPr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C7E684-F87D-4689-B635-7BF0EA7F2C2E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dirty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260C4-A798-445A-97B4-18251758EA62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8780DF-C429-4E24-B68D-C8B2D5260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523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Klachak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0D486-F840-4372-8C4D-52561B2CAA24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9F91C4D-FCB3-48FE-B829-215DB84D06BA}"/>
              </a:ext>
            </a:extLst>
          </p:cNvPr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E7B7C-B1EF-499D-A002-E8DD1829BD00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140358D-3A25-4D67-A7B4-266E66D7E894}"/>
              </a:ext>
            </a:extLst>
          </p:cNvPr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68B1D-569D-47C1-B706-B624B1C5A97B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C5BA36-A4A6-4169-9CB2-5D86A099A8CA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DC0E4-8C15-4990-80B9-1F96068A2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WhatsApp Video 2017-12-08 at 11.27.58 PM">
            <a:hlinkClick r:id="" action="ppaction://media"/>
            <a:extLst>
              <a:ext uri="{FF2B5EF4-FFF2-40B4-BE49-F238E27FC236}">
                <a16:creationId xmlns:a16="http://schemas.microsoft.com/office/drawing/2014/main" id="{B0BDCA46-27EE-44DA-9A72-3DD93E1EF8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566737"/>
            <a:ext cx="10760364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20955" y="3064933"/>
            <a:ext cx="6096000" cy="315163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RATINGS</a:t>
            </a:r>
          </a:p>
          <a:p>
            <a:pPr lvl="2"/>
            <a:r>
              <a:rPr lang="en-US" dirty="0"/>
              <a:t>From Rating, We Know,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/>
              <a:t>User’s Liking and Preferences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/>
              <a:t>Product Similarities w.r.t Rating</a:t>
            </a:r>
          </a:p>
          <a:p>
            <a:pPr lvl="2"/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20955" y="1490821"/>
            <a:ext cx="6096000" cy="867930"/>
          </a:xfrm>
        </p:spPr>
        <p:txBody>
          <a:bodyPr/>
          <a:lstStyle/>
          <a:p>
            <a:r>
              <a:rPr lang="en-US" sz="2800" dirty="0"/>
              <a:t>UNDERSTAND &amp; SCORE HOW CUSTOMER LIKES EACH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780794-5678-45BB-BD87-D8174D35DB38}"/>
              </a:ext>
            </a:extLst>
          </p:cNvPr>
          <p:cNvCxnSpPr/>
          <p:nvPr/>
        </p:nvCxnSpPr>
        <p:spPr>
          <a:xfrm>
            <a:off x="6096000" y="0"/>
            <a:ext cx="0" cy="685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1150353-7DF9-46E1-A696-CAA5500C45C9}"/>
              </a:ext>
            </a:extLst>
          </p:cNvPr>
          <p:cNvSpPr/>
          <p:nvPr/>
        </p:nvSpPr>
        <p:spPr>
          <a:xfrm>
            <a:off x="6095998" y="2864"/>
            <a:ext cx="6096000" cy="2253434"/>
          </a:xfrm>
          <a:prstGeom prst="rect">
            <a:avLst/>
          </a:prstGeom>
          <a:gradFill flip="none" rotWithShape="1">
            <a:gsLst>
              <a:gs pos="0">
                <a:srgbClr val="006CA2"/>
              </a:gs>
              <a:gs pos="26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E87E30-4982-4D03-BD3B-7E8D9902992A}"/>
              </a:ext>
            </a:extLst>
          </p:cNvPr>
          <p:cNvSpPr/>
          <p:nvPr/>
        </p:nvSpPr>
        <p:spPr>
          <a:xfrm>
            <a:off x="6095999" y="2256299"/>
            <a:ext cx="6095997" cy="2453645"/>
          </a:xfrm>
          <a:prstGeom prst="rect">
            <a:avLst/>
          </a:prstGeom>
          <a:gradFill flip="none" rotWithShape="1">
            <a:gsLst>
              <a:gs pos="0">
                <a:srgbClr val="006CA2">
                  <a:lumMod val="97000"/>
                  <a:lumOff val="3000"/>
                </a:srgbClr>
              </a:gs>
              <a:gs pos="31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004DC3-D724-4C9A-99CC-C9F603E87BBF}"/>
              </a:ext>
            </a:extLst>
          </p:cNvPr>
          <p:cNvSpPr/>
          <p:nvPr/>
        </p:nvSpPr>
        <p:spPr>
          <a:xfrm>
            <a:off x="6095998" y="4701569"/>
            <a:ext cx="6095997" cy="2140119"/>
          </a:xfrm>
          <a:prstGeom prst="rect">
            <a:avLst/>
          </a:prstGeom>
          <a:gradFill flip="none" rotWithShape="1">
            <a:gsLst>
              <a:gs pos="0">
                <a:srgbClr val="006CA2"/>
              </a:gs>
              <a:gs pos="26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D6FB0B8-3B5C-4978-9D07-8C8F91FFB379}"/>
              </a:ext>
            </a:extLst>
          </p:cNvPr>
          <p:cNvSpPr/>
          <p:nvPr/>
        </p:nvSpPr>
        <p:spPr>
          <a:xfrm>
            <a:off x="10796068" y="2251225"/>
            <a:ext cx="1219870" cy="672064"/>
          </a:xfrm>
          <a:prstGeom prst="downArrow">
            <a:avLst>
              <a:gd name="adj1" fmla="val 50000"/>
              <a:gd name="adj2" fmla="val 8693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CD5CBB9-125D-4CEC-8FF6-050E52EB8CC2}"/>
              </a:ext>
            </a:extLst>
          </p:cNvPr>
          <p:cNvSpPr/>
          <p:nvPr/>
        </p:nvSpPr>
        <p:spPr>
          <a:xfrm>
            <a:off x="6289745" y="4709943"/>
            <a:ext cx="1219870" cy="672064"/>
          </a:xfrm>
          <a:prstGeom prst="downArrow">
            <a:avLst>
              <a:gd name="adj1" fmla="val 50000"/>
              <a:gd name="adj2" fmla="val 8693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4536-9035-4475-B0C2-53E558AC5234}"/>
              </a:ext>
            </a:extLst>
          </p:cNvPr>
          <p:cNvSpPr txBox="1"/>
          <p:nvPr/>
        </p:nvSpPr>
        <p:spPr>
          <a:xfrm>
            <a:off x="6561808" y="962339"/>
            <a:ext cx="2210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TRANSACTIONS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12D0E-0FE9-4CD8-946B-10DFF0F76658}"/>
              </a:ext>
            </a:extLst>
          </p:cNvPr>
          <p:cNvSpPr txBox="1"/>
          <p:nvPr/>
        </p:nvSpPr>
        <p:spPr>
          <a:xfrm>
            <a:off x="9107999" y="41780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7D5FB-8550-402D-9058-143267064D84}"/>
              </a:ext>
            </a:extLst>
          </p:cNvPr>
          <p:cNvSpPr txBox="1"/>
          <p:nvPr/>
        </p:nvSpPr>
        <p:spPr>
          <a:xfrm>
            <a:off x="9107999" y="930139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Customer -&gt; Product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7913AE-7E3A-46E5-B8BF-609DD358E92A}"/>
              </a:ext>
            </a:extLst>
          </p:cNvPr>
          <p:cNvSpPr txBox="1"/>
          <p:nvPr/>
        </p:nvSpPr>
        <p:spPr>
          <a:xfrm>
            <a:off x="9107999" y="1467874"/>
            <a:ext cx="232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Weighted Probability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4EF315-8C21-4BC0-957A-11B466ABB443}"/>
              </a:ext>
            </a:extLst>
          </p:cNvPr>
          <p:cNvSpPr txBox="1"/>
          <p:nvPr/>
        </p:nvSpPr>
        <p:spPr>
          <a:xfrm>
            <a:off x="10202405" y="3248101"/>
            <a:ext cx="100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RFM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18F81C-AAB8-4B6D-B5FB-DD7049975FD3}"/>
              </a:ext>
            </a:extLst>
          </p:cNvPr>
          <p:cNvSpPr txBox="1"/>
          <p:nvPr/>
        </p:nvSpPr>
        <p:spPr>
          <a:xfrm>
            <a:off x="7267972" y="2821303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Customer Segmentation </a:t>
            </a:r>
            <a:endParaRPr lang="en-US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37AC8C-E804-4BF7-822A-097F2BB59D09}"/>
              </a:ext>
            </a:extLst>
          </p:cNvPr>
          <p:cNvSpPr txBox="1"/>
          <p:nvPr/>
        </p:nvSpPr>
        <p:spPr>
          <a:xfrm>
            <a:off x="8695598" y="3357344"/>
            <a:ext cx="102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Profiling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6986F-53C4-4C3C-A052-359CE1511D16}"/>
              </a:ext>
            </a:extLst>
          </p:cNvPr>
          <p:cNvSpPr txBox="1"/>
          <p:nvPr/>
        </p:nvSpPr>
        <p:spPr>
          <a:xfrm>
            <a:off x="7527378" y="3832442"/>
            <a:ext cx="232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Weighted Probability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FF1134-13F5-4C0F-A656-1ED437DAE1F4}"/>
              </a:ext>
            </a:extLst>
          </p:cNvPr>
          <p:cNvSpPr txBox="1"/>
          <p:nvPr/>
        </p:nvSpPr>
        <p:spPr>
          <a:xfrm>
            <a:off x="7015184" y="5618573"/>
            <a:ext cx="11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RATINGS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1BCD08-ADB1-43B6-A386-5031ED0BE5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10" y="4943578"/>
            <a:ext cx="1575118" cy="16764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746AC76-C9D2-41F7-987D-549BCC242EBB}"/>
              </a:ext>
            </a:extLst>
          </p:cNvPr>
          <p:cNvCxnSpPr/>
          <p:nvPr/>
        </p:nvCxnSpPr>
        <p:spPr>
          <a:xfrm>
            <a:off x="6095998" y="2251225"/>
            <a:ext cx="501393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2DBC84-BF0E-41C1-AEBD-4514936213C0}"/>
              </a:ext>
            </a:extLst>
          </p:cNvPr>
          <p:cNvCxnSpPr>
            <a:cxnSpLocks/>
          </p:cNvCxnSpPr>
          <p:nvPr/>
        </p:nvCxnSpPr>
        <p:spPr>
          <a:xfrm>
            <a:off x="7211374" y="4701569"/>
            <a:ext cx="4980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61D61D-26FA-42EA-9533-A5863563711C}"/>
              </a:ext>
            </a:extLst>
          </p:cNvPr>
          <p:cNvCxnSpPr>
            <a:cxnSpLocks/>
          </p:cNvCxnSpPr>
          <p:nvPr/>
        </p:nvCxnSpPr>
        <p:spPr>
          <a:xfrm flipV="1">
            <a:off x="6095998" y="4701569"/>
            <a:ext cx="444748" cy="837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D4A1098-30C0-436C-8EBC-661A09E7755F}"/>
              </a:ext>
            </a:extLst>
          </p:cNvPr>
          <p:cNvCxnSpPr>
            <a:cxnSpLocks/>
          </p:cNvCxnSpPr>
          <p:nvPr/>
        </p:nvCxnSpPr>
        <p:spPr>
          <a:xfrm flipV="1">
            <a:off x="11720953" y="2254975"/>
            <a:ext cx="444748" cy="837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C4D68B-2C26-43AC-BAC0-E8C45DCCBB2C}"/>
              </a:ext>
            </a:extLst>
          </p:cNvPr>
          <p:cNvCxnSpPr/>
          <p:nvPr/>
        </p:nvCxnSpPr>
        <p:spPr>
          <a:xfrm>
            <a:off x="8855003" y="665970"/>
            <a:ext cx="0" cy="95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F268FF-B395-4E20-B0AF-CEAA9C3A047E}"/>
              </a:ext>
            </a:extLst>
          </p:cNvPr>
          <p:cNvCxnSpPr/>
          <p:nvPr/>
        </p:nvCxnSpPr>
        <p:spPr>
          <a:xfrm>
            <a:off x="9970881" y="3005969"/>
            <a:ext cx="0" cy="95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86E784-16E5-403B-849F-E6F57584E07A}"/>
              </a:ext>
            </a:extLst>
          </p:cNvPr>
          <p:cNvCxnSpPr/>
          <p:nvPr/>
        </p:nvCxnSpPr>
        <p:spPr>
          <a:xfrm>
            <a:off x="8753403" y="5382007"/>
            <a:ext cx="0" cy="95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89036" y="929147"/>
            <a:ext cx="5396524" cy="1588127"/>
          </a:xfrm>
        </p:spPr>
        <p:txBody>
          <a:bodyPr/>
          <a:lstStyle/>
          <a:p>
            <a:r>
              <a:rPr lang="en-US" b="1" dirty="0"/>
              <a:t>ITEM BASED COLLABORATIVE FILTERING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460686-806B-4FB2-B9E3-BFC22F995F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800" y="2088401"/>
            <a:ext cx="1161900" cy="987615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7C795799-2A71-4060-92C0-683F0BEDDCA2}"/>
              </a:ext>
            </a:extLst>
          </p:cNvPr>
          <p:cNvGrpSpPr/>
          <p:nvPr/>
        </p:nvGrpSpPr>
        <p:grpSpPr>
          <a:xfrm>
            <a:off x="6075932" y="327219"/>
            <a:ext cx="5478597" cy="2748797"/>
            <a:chOff x="311288" y="411306"/>
            <a:chExt cx="5478597" cy="27487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9DD742-0D3E-4C5C-A9F9-7A32DDAA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288" y="420830"/>
              <a:ext cx="1021122" cy="10385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0ACE5-6D82-4337-B62C-4C5D09544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9815" y="420830"/>
              <a:ext cx="1056032" cy="10385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D2E6D0-16E9-4FC7-85D3-D402B7649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6436" y="439877"/>
              <a:ext cx="1064760" cy="10211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A69384-3D94-4D3D-B127-DA1AD6171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2581" y="411306"/>
              <a:ext cx="1047304" cy="10560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34DF9C-9F95-466C-BF3E-9331B09FD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29" y="2227491"/>
              <a:ext cx="763904" cy="7639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D358C5-D1A7-4986-A0AF-4BABB9D1E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82915" y="2168552"/>
              <a:ext cx="763904" cy="76390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ABF4BE-1760-4216-A6C8-170A885A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43730">
              <a:off x="2658494" y="2322979"/>
              <a:ext cx="763903" cy="5729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FBE167-40EA-4AE4-9365-C4B50AA16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78870" y="2227490"/>
              <a:ext cx="1063710" cy="744597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2E49A2E-E330-4387-A9D0-8BE0F9077454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 flipH="1">
              <a:off x="784681" y="1459407"/>
              <a:ext cx="37168" cy="768084"/>
            </a:xfrm>
            <a:prstGeom prst="straightConnector1">
              <a:avLst/>
            </a:prstGeom>
            <a:ln w="28575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9331AB-25BD-4697-946C-BB6123B66F3B}"/>
                </a:ext>
              </a:extLst>
            </p:cNvPr>
            <p:cNvCxnSpPr>
              <a:stCxn id="8" idx="2"/>
              <a:endCxn id="19" idx="0"/>
            </p:cNvCxnSpPr>
            <p:nvPr/>
          </p:nvCxnSpPr>
          <p:spPr>
            <a:xfrm>
              <a:off x="821849" y="1459407"/>
              <a:ext cx="3388876" cy="768083"/>
            </a:xfrm>
            <a:prstGeom prst="straightConnector1">
              <a:avLst/>
            </a:prstGeom>
            <a:ln w="28575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6E55AA-CA35-4546-9EA0-00D811A6DD2A}"/>
                </a:ext>
              </a:extLst>
            </p:cNvPr>
            <p:cNvCxnSpPr>
              <a:stCxn id="9" idx="2"/>
              <a:endCxn id="15" idx="0"/>
            </p:cNvCxnSpPr>
            <p:nvPr/>
          </p:nvCxnSpPr>
          <p:spPr>
            <a:xfrm flipH="1">
              <a:off x="1964867" y="1459407"/>
              <a:ext cx="322964" cy="709145"/>
            </a:xfrm>
            <a:prstGeom prst="straightConnector1">
              <a:avLst/>
            </a:prstGeom>
            <a:ln w="28575">
              <a:solidFill>
                <a:srgbClr val="DC5924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92B8C3E-B7C2-4789-B7F1-B9AC04ABE6AC}"/>
                </a:ext>
              </a:extLst>
            </p:cNvPr>
            <p:cNvCxnSpPr>
              <a:stCxn id="9" idx="2"/>
              <a:endCxn id="13" idx="0"/>
            </p:cNvCxnSpPr>
            <p:nvPr/>
          </p:nvCxnSpPr>
          <p:spPr>
            <a:xfrm flipH="1">
              <a:off x="784681" y="1459407"/>
              <a:ext cx="1503150" cy="768084"/>
            </a:xfrm>
            <a:prstGeom prst="straightConnector1">
              <a:avLst/>
            </a:prstGeom>
            <a:ln w="28575">
              <a:solidFill>
                <a:srgbClr val="DC5924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356593-4A34-435B-A493-52463EC69950}"/>
                </a:ext>
              </a:extLst>
            </p:cNvPr>
            <p:cNvCxnSpPr>
              <a:stCxn id="9" idx="2"/>
              <a:endCxn id="21" idx="0"/>
            </p:cNvCxnSpPr>
            <p:nvPr/>
          </p:nvCxnSpPr>
          <p:spPr>
            <a:xfrm>
              <a:off x="2287831" y="1459407"/>
              <a:ext cx="3063275" cy="713081"/>
            </a:xfrm>
            <a:prstGeom prst="straightConnector1">
              <a:avLst/>
            </a:prstGeom>
            <a:ln w="28575">
              <a:solidFill>
                <a:srgbClr val="DC5924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7F065F-0A03-47D3-B1AF-CE01DBA25CA4}"/>
                </a:ext>
              </a:extLst>
            </p:cNvPr>
            <p:cNvCxnSpPr>
              <a:stCxn id="10" idx="2"/>
              <a:endCxn id="17" idx="0"/>
            </p:cNvCxnSpPr>
            <p:nvPr/>
          </p:nvCxnSpPr>
          <p:spPr>
            <a:xfrm flipH="1">
              <a:off x="3027429" y="1460999"/>
              <a:ext cx="751387" cy="862276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1084AE-C686-452A-B6F4-728662463C04}"/>
                </a:ext>
              </a:extLst>
            </p:cNvPr>
            <p:cNvCxnSpPr>
              <a:stCxn id="10" idx="2"/>
              <a:endCxn id="21" idx="0"/>
            </p:cNvCxnSpPr>
            <p:nvPr/>
          </p:nvCxnSpPr>
          <p:spPr>
            <a:xfrm>
              <a:off x="3778816" y="1460999"/>
              <a:ext cx="1572290" cy="711489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16F8242-7C24-422D-9142-BD2629F8CDF5}"/>
                </a:ext>
              </a:extLst>
            </p:cNvPr>
            <p:cNvCxnSpPr>
              <a:stCxn id="11" idx="2"/>
              <a:endCxn id="21" idx="0"/>
            </p:cNvCxnSpPr>
            <p:nvPr/>
          </p:nvCxnSpPr>
          <p:spPr>
            <a:xfrm>
              <a:off x="5266233" y="1467338"/>
              <a:ext cx="84873" cy="7051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C7D78DAA-4672-47AA-91E8-34B511494062}"/>
                </a:ext>
              </a:extLst>
            </p:cNvPr>
            <p:cNvCxnSpPr>
              <a:stCxn id="13" idx="2"/>
              <a:endCxn id="17" idx="2"/>
            </p:cNvCxnSpPr>
            <p:nvPr/>
          </p:nvCxnSpPr>
          <p:spPr>
            <a:xfrm rot="5400000" flipH="1" flipV="1">
              <a:off x="1871179" y="1809112"/>
              <a:ext cx="95785" cy="2268782"/>
            </a:xfrm>
            <a:prstGeom prst="bentConnector3">
              <a:avLst>
                <a:gd name="adj1" fmla="val -238659"/>
              </a:avLst>
            </a:prstGeom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FB099D93-DFAE-49DE-A0D7-5A599AA7AD9D}"/>
                </a:ext>
              </a:extLst>
            </p:cNvPr>
            <p:cNvCxnSpPr>
              <a:stCxn id="15" idx="2"/>
              <a:endCxn id="19" idx="2"/>
            </p:cNvCxnSpPr>
            <p:nvPr/>
          </p:nvCxnSpPr>
          <p:spPr>
            <a:xfrm rot="16200000" flipH="1">
              <a:off x="3067981" y="1829342"/>
              <a:ext cx="39631" cy="2245858"/>
            </a:xfrm>
            <a:prstGeom prst="bentConnector3">
              <a:avLst>
                <a:gd name="adj1" fmla="val 347208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FB80C74A-8D01-414A-A122-5C3D6C3FE67C}"/>
                </a:ext>
              </a:extLst>
            </p:cNvPr>
            <p:cNvCxnSpPr>
              <a:stCxn id="19" idx="2"/>
              <a:endCxn id="21" idx="2"/>
            </p:cNvCxnSpPr>
            <p:nvPr/>
          </p:nvCxnSpPr>
          <p:spPr>
            <a:xfrm rot="16200000" flipH="1">
              <a:off x="4686907" y="2495904"/>
              <a:ext cx="188016" cy="1140381"/>
            </a:xfrm>
            <a:prstGeom prst="bentConnector3">
              <a:avLst>
                <a:gd name="adj1" fmla="val 221585"/>
              </a:avLst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892AF3B9-10F0-487C-AB8B-30E9569E7B2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3" y="3670282"/>
            <a:ext cx="2268784" cy="194107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CB69B28-FD7F-4768-82CC-29A9C1BB6A5C}"/>
              </a:ext>
            </a:extLst>
          </p:cNvPr>
          <p:cNvSpPr txBox="1"/>
          <p:nvPr/>
        </p:nvSpPr>
        <p:spPr>
          <a:xfrm>
            <a:off x="887808" y="5652139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[USER] X [ITEM] </a:t>
            </a:r>
          </a:p>
        </p:txBody>
      </p:sp>
      <p:pic>
        <p:nvPicPr>
          <p:cNvPr id="61" name="Picture 60" descr="Screen Clipping">
            <a:extLst>
              <a:ext uri="{FF2B5EF4-FFF2-40B4-BE49-F238E27FC236}">
                <a16:creationId xmlns:a16="http://schemas.microsoft.com/office/drawing/2014/main" id="{39603A2D-1037-4DF4-808E-83935E5EDF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/>
          <a:stretch/>
        </p:blipFill>
        <p:spPr>
          <a:xfrm>
            <a:off x="3194147" y="3531782"/>
            <a:ext cx="2245859" cy="222662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480DCEF-33CF-442C-9C1E-2460010BD47B}"/>
              </a:ext>
            </a:extLst>
          </p:cNvPr>
          <p:cNvSpPr txBox="1"/>
          <p:nvPr/>
        </p:nvSpPr>
        <p:spPr>
          <a:xfrm>
            <a:off x="3532859" y="5806028"/>
            <a:ext cx="2131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[ITEM] X [ITEM]</a:t>
            </a:r>
          </a:p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COSINE</a:t>
            </a:r>
          </a:p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SIMILARITY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F471E5-E04A-49F0-B979-36CC593A2B17}"/>
              </a:ext>
            </a:extLst>
          </p:cNvPr>
          <p:cNvSpPr txBox="1"/>
          <p:nvPr/>
        </p:nvSpPr>
        <p:spPr>
          <a:xfrm>
            <a:off x="5968730" y="3905089"/>
            <a:ext cx="212269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PREDICT</a:t>
            </a:r>
            <a:r>
              <a:rPr lang="en-US" dirty="0"/>
              <a:t> </a:t>
            </a:r>
          </a:p>
          <a:p>
            <a:r>
              <a:rPr lang="en-US" sz="2000" dirty="0"/>
              <a:t>RATING</a:t>
            </a:r>
          </a:p>
          <a:p>
            <a:r>
              <a:rPr lang="en-US" sz="2000" dirty="0"/>
              <a:t>&amp;</a:t>
            </a:r>
          </a:p>
          <a:p>
            <a:r>
              <a:rPr lang="en-US" sz="2800" dirty="0"/>
              <a:t>RECOMEND</a:t>
            </a:r>
            <a:endParaRPr lang="en-US" sz="12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22EDF29-4DC3-49B1-B602-8CF6479BFA2A}"/>
              </a:ext>
            </a:extLst>
          </p:cNvPr>
          <p:cNvCxnSpPr/>
          <p:nvPr/>
        </p:nvCxnSpPr>
        <p:spPr>
          <a:xfrm>
            <a:off x="5664200" y="0"/>
            <a:ext cx="0" cy="3429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1505B6-51B0-4E9C-8161-B83F65213D8E}"/>
              </a:ext>
            </a:extLst>
          </p:cNvPr>
          <p:cNvCxnSpPr/>
          <p:nvPr/>
        </p:nvCxnSpPr>
        <p:spPr>
          <a:xfrm flipH="1">
            <a:off x="0" y="3429000"/>
            <a:ext cx="5664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C9E15A8-685A-471F-8463-7D887769215F}"/>
              </a:ext>
            </a:extLst>
          </p:cNvPr>
          <p:cNvCxnSpPr/>
          <p:nvPr/>
        </p:nvCxnSpPr>
        <p:spPr>
          <a:xfrm>
            <a:off x="5664200" y="3429000"/>
            <a:ext cx="6527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D6036F1-5856-4F96-A0D1-BEF9580C2EA2}"/>
              </a:ext>
            </a:extLst>
          </p:cNvPr>
          <p:cNvCxnSpPr/>
          <p:nvPr/>
        </p:nvCxnSpPr>
        <p:spPr>
          <a:xfrm>
            <a:off x="8410515" y="3429000"/>
            <a:ext cx="0" cy="3429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4873CE7-B17D-43CB-9E6D-BB620FB5B743}"/>
              </a:ext>
            </a:extLst>
          </p:cNvPr>
          <p:cNvGrpSpPr/>
          <p:nvPr/>
        </p:nvGrpSpPr>
        <p:grpSpPr>
          <a:xfrm>
            <a:off x="8720826" y="3735418"/>
            <a:ext cx="1845708" cy="923330"/>
            <a:chOff x="9011080" y="4252650"/>
            <a:chExt cx="1845708" cy="92333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D6DB5F6-B5DA-426F-9CAC-9B3229B1BB96}"/>
                </a:ext>
              </a:extLst>
            </p:cNvPr>
            <p:cNvSpPr txBox="1"/>
            <p:nvPr/>
          </p:nvSpPr>
          <p:spPr>
            <a:xfrm>
              <a:off x="9011080" y="4252650"/>
              <a:ext cx="9973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Highly Sparse Data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F1DE62-3B13-47F6-A76A-81AC753D8448}"/>
                </a:ext>
              </a:extLst>
            </p:cNvPr>
            <p:cNvSpPr txBox="1"/>
            <p:nvPr/>
          </p:nvSpPr>
          <p:spPr>
            <a:xfrm>
              <a:off x="10005273" y="4351367"/>
              <a:ext cx="8515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2%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4AD43B4-3CC4-49B0-A458-8BD3CE48B790}"/>
              </a:ext>
            </a:extLst>
          </p:cNvPr>
          <p:cNvGrpSpPr/>
          <p:nvPr/>
        </p:nvGrpSpPr>
        <p:grpSpPr>
          <a:xfrm>
            <a:off x="8717329" y="4728809"/>
            <a:ext cx="3043210" cy="923330"/>
            <a:chOff x="9235740" y="4173898"/>
            <a:chExt cx="2294449" cy="92333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0C2B0E-4291-498B-ACB0-3C0A527DF3C4}"/>
                </a:ext>
              </a:extLst>
            </p:cNvPr>
            <p:cNvSpPr txBox="1"/>
            <p:nvPr/>
          </p:nvSpPr>
          <p:spPr>
            <a:xfrm>
              <a:off x="9235740" y="4173898"/>
              <a:ext cx="6732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Large Scale Data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C4C7B47-D839-4C2F-97D7-9F72AAC3DFE8}"/>
                </a:ext>
              </a:extLst>
            </p:cNvPr>
            <p:cNvSpPr txBox="1"/>
            <p:nvPr/>
          </p:nvSpPr>
          <p:spPr>
            <a:xfrm>
              <a:off x="9945479" y="4335063"/>
              <a:ext cx="15847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165 X 3513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8DD6CF1-7E72-423F-A8CE-523D2CFBD7BA}"/>
              </a:ext>
            </a:extLst>
          </p:cNvPr>
          <p:cNvSpPr txBox="1"/>
          <p:nvPr/>
        </p:nvSpPr>
        <p:spPr>
          <a:xfrm>
            <a:off x="8722069" y="5946006"/>
            <a:ext cx="208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Serendipity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A90F2-1FB0-4256-A9C4-F89E23F496A6}"/>
              </a:ext>
            </a:extLst>
          </p:cNvPr>
          <p:cNvSpPr txBox="1"/>
          <p:nvPr/>
        </p:nvSpPr>
        <p:spPr>
          <a:xfrm>
            <a:off x="8818107" y="185569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2966D-9681-455C-9A4B-CACD390CC580}"/>
              </a:ext>
            </a:extLst>
          </p:cNvPr>
          <p:cNvSpPr txBox="1"/>
          <p:nvPr/>
        </p:nvSpPr>
        <p:spPr>
          <a:xfrm>
            <a:off x="5931448" y="1075474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596CB3-366C-4145-8D48-50F6C6F483E7}"/>
              </a:ext>
            </a:extLst>
          </p:cNvPr>
          <p:cNvSpPr txBox="1"/>
          <p:nvPr/>
        </p:nvSpPr>
        <p:spPr>
          <a:xfrm>
            <a:off x="7365352" y="102634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8B735E-4904-44C4-A6C4-2E3347E1DC54}"/>
              </a:ext>
            </a:extLst>
          </p:cNvPr>
          <p:cNvSpPr txBox="1"/>
          <p:nvPr/>
        </p:nvSpPr>
        <p:spPr>
          <a:xfrm>
            <a:off x="8844722" y="1014652"/>
            <a:ext cx="377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BEB5EE-0038-4CCC-9F00-F74B0D192818}"/>
              </a:ext>
            </a:extLst>
          </p:cNvPr>
          <p:cNvSpPr txBox="1"/>
          <p:nvPr/>
        </p:nvSpPr>
        <p:spPr>
          <a:xfrm>
            <a:off x="10310786" y="1028875"/>
            <a:ext cx="377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F59BC-7183-408D-B8D7-4B08D20D7D8F}"/>
              </a:ext>
            </a:extLst>
          </p:cNvPr>
          <p:cNvSpPr txBox="1"/>
          <p:nvPr/>
        </p:nvSpPr>
        <p:spPr>
          <a:xfrm>
            <a:off x="5931448" y="2193469"/>
            <a:ext cx="2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C21209-2014-4A02-864F-9EEAFBEFC73C}"/>
              </a:ext>
            </a:extLst>
          </p:cNvPr>
          <p:cNvSpPr txBox="1"/>
          <p:nvPr/>
        </p:nvSpPr>
        <p:spPr>
          <a:xfrm>
            <a:off x="7059271" y="2208809"/>
            <a:ext cx="2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EA7B96-C2B7-498A-B3EB-D116971764D5}"/>
              </a:ext>
            </a:extLst>
          </p:cNvPr>
          <p:cNvSpPr txBox="1"/>
          <p:nvPr/>
        </p:nvSpPr>
        <p:spPr>
          <a:xfrm>
            <a:off x="8174376" y="2181345"/>
            <a:ext cx="2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B9B240-C608-488A-BF84-C93CA06CDEB8}"/>
              </a:ext>
            </a:extLst>
          </p:cNvPr>
          <p:cNvSpPr txBox="1"/>
          <p:nvPr/>
        </p:nvSpPr>
        <p:spPr>
          <a:xfrm>
            <a:off x="9235233" y="2193469"/>
            <a:ext cx="2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ACA78-B807-49E7-AFF8-DE4DADEE2E1C}"/>
              </a:ext>
            </a:extLst>
          </p:cNvPr>
          <p:cNvSpPr txBox="1"/>
          <p:nvPr/>
        </p:nvSpPr>
        <p:spPr>
          <a:xfrm>
            <a:off x="10751074" y="2150989"/>
            <a:ext cx="2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4530144" y="523308"/>
            <a:ext cx="6849373" cy="914096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200" spc="6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rPr>
              <a:t>Content Based Recommendation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40FC73-D030-4E92-8044-4180F49E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91011"/>
              </p:ext>
            </p:extLst>
          </p:nvPr>
        </p:nvGraphicFramePr>
        <p:xfrm>
          <a:off x="4205283" y="3018800"/>
          <a:ext cx="26543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860">
                  <a:extLst>
                    <a:ext uri="{9D8B030D-6E8A-4147-A177-3AD203B41FA5}">
                      <a16:colId xmlns:a16="http://schemas.microsoft.com/office/drawing/2014/main" val="2066333643"/>
                    </a:ext>
                  </a:extLst>
                </a:gridCol>
                <a:gridCol w="530860">
                  <a:extLst>
                    <a:ext uri="{9D8B030D-6E8A-4147-A177-3AD203B41FA5}">
                      <a16:colId xmlns:a16="http://schemas.microsoft.com/office/drawing/2014/main" val="784988290"/>
                    </a:ext>
                  </a:extLst>
                </a:gridCol>
                <a:gridCol w="530860">
                  <a:extLst>
                    <a:ext uri="{9D8B030D-6E8A-4147-A177-3AD203B41FA5}">
                      <a16:colId xmlns:a16="http://schemas.microsoft.com/office/drawing/2014/main" val="1580451011"/>
                    </a:ext>
                  </a:extLst>
                </a:gridCol>
                <a:gridCol w="530860">
                  <a:extLst>
                    <a:ext uri="{9D8B030D-6E8A-4147-A177-3AD203B41FA5}">
                      <a16:colId xmlns:a16="http://schemas.microsoft.com/office/drawing/2014/main" val="2418867114"/>
                    </a:ext>
                  </a:extLst>
                </a:gridCol>
                <a:gridCol w="530860">
                  <a:extLst>
                    <a:ext uri="{9D8B030D-6E8A-4147-A177-3AD203B41FA5}">
                      <a16:colId xmlns:a16="http://schemas.microsoft.com/office/drawing/2014/main" val="1048701153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86449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42097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17B4AD-6D24-4741-B250-EF138DD234B1}"/>
              </a:ext>
            </a:extLst>
          </p:cNvPr>
          <p:cNvSpPr txBox="1"/>
          <p:nvPr/>
        </p:nvSpPr>
        <p:spPr>
          <a:xfrm>
            <a:off x="4116384" y="2695634"/>
            <a:ext cx="2628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/>
              <a:t>Unigram	Bigram	Trigram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AFE442-4FCB-4246-9288-9A0A8AD9A008}"/>
              </a:ext>
            </a:extLst>
          </p:cNvPr>
          <p:cNvGrpSpPr/>
          <p:nvPr/>
        </p:nvGrpSpPr>
        <p:grpSpPr>
          <a:xfrm>
            <a:off x="728663" y="1885950"/>
            <a:ext cx="10693385" cy="4397442"/>
            <a:chOff x="1168400" y="954841"/>
            <a:chExt cx="10252929" cy="5277870"/>
          </a:xfrm>
        </p:grpSpPr>
        <p:sp>
          <p:nvSpPr>
            <p:cNvPr id="29" name="Right Arrow 15">
              <a:extLst>
                <a:ext uri="{FF2B5EF4-FFF2-40B4-BE49-F238E27FC236}">
                  <a16:creationId xmlns:a16="http://schemas.microsoft.com/office/drawing/2014/main" id="{27554AF8-35D0-4A6D-B40E-2731E125E7F0}"/>
                </a:ext>
              </a:extLst>
            </p:cNvPr>
            <p:cNvSpPr/>
            <p:nvPr/>
          </p:nvSpPr>
          <p:spPr>
            <a:xfrm>
              <a:off x="3479800" y="2565400"/>
              <a:ext cx="711199" cy="495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283019E-0D27-4C89-A387-C4D69EDF8D0D}"/>
                </a:ext>
              </a:extLst>
            </p:cNvPr>
            <p:cNvGrpSpPr/>
            <p:nvPr/>
          </p:nvGrpSpPr>
          <p:grpSpPr>
            <a:xfrm>
              <a:off x="4190999" y="1026840"/>
              <a:ext cx="7230330" cy="5205871"/>
              <a:chOff x="4190999" y="1026840"/>
              <a:chExt cx="7230330" cy="520587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424419-880C-4678-AF50-7A31FBD64FF6}"/>
                  </a:ext>
                </a:extLst>
              </p:cNvPr>
              <p:cNvSpPr txBox="1"/>
              <p:nvPr/>
            </p:nvSpPr>
            <p:spPr>
              <a:xfrm>
                <a:off x="4190999" y="3187700"/>
                <a:ext cx="2857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TF - IDF</a:t>
                </a:r>
              </a:p>
            </p:txBody>
          </p:sp>
          <p:sp>
            <p:nvSpPr>
              <p:cNvPr id="36" name="Folded Corner 14">
                <a:extLst>
                  <a:ext uri="{FF2B5EF4-FFF2-40B4-BE49-F238E27FC236}">
                    <a16:creationId xmlns:a16="http://schemas.microsoft.com/office/drawing/2014/main" id="{6C166B22-1A64-4B38-BC61-EDE6CAF30725}"/>
                  </a:ext>
                </a:extLst>
              </p:cNvPr>
              <p:cNvSpPr/>
              <p:nvPr/>
            </p:nvSpPr>
            <p:spPr>
              <a:xfrm>
                <a:off x="10085625" y="4798192"/>
                <a:ext cx="950364" cy="1283917"/>
              </a:xfrm>
              <a:prstGeom prst="foldedCorner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lang="en-US" sz="1000" dirty="0">
                    <a:ln>
                      <a:solidFill>
                        <a:schemeClr val="tx1"/>
                      </a:solidFill>
                    </a:ln>
                  </a:rPr>
                  <a:t>---</a:t>
                </a:r>
              </a:p>
              <a:p>
                <a:pPr marL="342900" indent="-342900">
                  <a:buAutoNum type="arabicPeriod"/>
                </a:pPr>
                <a:r>
                  <a:rPr lang="en-US" sz="1000" dirty="0">
                    <a:ln>
                      <a:solidFill>
                        <a:schemeClr val="tx1"/>
                      </a:solidFill>
                    </a:ln>
                  </a:rPr>
                  <a:t>---</a:t>
                </a:r>
              </a:p>
              <a:p>
                <a:pPr marL="342900" indent="-342900">
                  <a:buAutoNum type="arabicPeriod"/>
                </a:pPr>
                <a:r>
                  <a:rPr lang="en-US" sz="1000" dirty="0">
                    <a:ln>
                      <a:solidFill>
                        <a:schemeClr val="tx1"/>
                      </a:solidFill>
                    </a:ln>
                  </a:rPr>
                  <a:t>---</a:t>
                </a:r>
              </a:p>
              <a:p>
                <a:r>
                  <a:rPr lang="en-US" sz="1000" dirty="0">
                    <a:ln>
                      <a:solidFill>
                        <a:schemeClr val="tx1"/>
                      </a:solidFill>
                    </a:ln>
                  </a:rPr>
                  <a:t> </a:t>
                </a:r>
                <a:r>
                  <a:rPr lang="en-US" sz="1000" dirty="0">
                    <a:ln>
                      <a:solidFill>
                        <a:schemeClr val="tx1"/>
                      </a:solidFill>
                    </a:ln>
                    <a:sym typeface="Symbol" panose="05050102010706020507" pitchFamily="18" charset="2"/>
                  </a:rPr>
                  <a:t></a:t>
                </a:r>
                <a:endParaRPr lang="en-US" sz="1000" dirty="0">
                  <a:ln>
                    <a:solidFill>
                      <a:schemeClr val="tx1"/>
                    </a:solidFill>
                  </a:ln>
                </a:endParaRPr>
              </a:p>
              <a:p>
                <a:pPr marL="342900" indent="-342900">
                  <a:buFont typeface="+mj-lt"/>
                  <a:buAutoNum type="alphaUcPeriod" startAt="14"/>
                </a:pPr>
                <a:r>
                  <a:rPr lang="en-US" sz="1000" dirty="0">
                    <a:ln>
                      <a:solidFill>
                        <a:schemeClr val="tx1"/>
                      </a:solidFill>
                    </a:ln>
                  </a:rPr>
                  <a:t>----</a:t>
                </a:r>
              </a:p>
            </p:txBody>
          </p:sp>
          <p:pic>
            <p:nvPicPr>
              <p:cNvPr id="37" name="Picture 4" descr="Image result for user">
                <a:extLst>
                  <a:ext uri="{FF2B5EF4-FFF2-40B4-BE49-F238E27FC236}">
                    <a16:creationId xmlns:a16="http://schemas.microsoft.com/office/drawing/2014/main" id="{39920CFC-AF2B-4C51-9F0D-4254C6E9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3550" y="4916233"/>
                <a:ext cx="969962" cy="969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F576907-A6D8-49FC-8901-7BF830FCFD0E}"/>
                  </a:ext>
                </a:extLst>
              </p:cNvPr>
              <p:cNvGrpSpPr/>
              <p:nvPr/>
            </p:nvGrpSpPr>
            <p:grpSpPr>
              <a:xfrm>
                <a:off x="7251700" y="1026840"/>
                <a:ext cx="4128850" cy="3631980"/>
                <a:chOff x="7251700" y="1026840"/>
                <a:chExt cx="4128850" cy="3631980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4967DC1-BFC3-4684-853E-6636F6B48F6A}"/>
                    </a:ext>
                  </a:extLst>
                </p:cNvPr>
                <p:cNvGrpSpPr/>
                <p:nvPr/>
              </p:nvGrpSpPr>
              <p:grpSpPr>
                <a:xfrm>
                  <a:off x="8230950" y="1026840"/>
                  <a:ext cx="3149600" cy="2929648"/>
                  <a:chOff x="8230950" y="1026840"/>
                  <a:chExt cx="3149600" cy="2929648"/>
                </a:xfrm>
              </p:grpSpPr>
              <p:sp>
                <p:nvSpPr>
                  <p:cNvPr id="43" name="Rounded Rectangle 8">
                    <a:extLst>
                      <a:ext uri="{FF2B5EF4-FFF2-40B4-BE49-F238E27FC236}">
                        <a16:creationId xmlns:a16="http://schemas.microsoft.com/office/drawing/2014/main" id="{4CAD5CBB-945D-4198-8A4F-C47DCBE9F617}"/>
                      </a:ext>
                    </a:extLst>
                  </p:cNvPr>
                  <p:cNvSpPr/>
                  <p:nvPr/>
                </p:nvSpPr>
                <p:spPr>
                  <a:xfrm>
                    <a:off x="8230950" y="1026840"/>
                    <a:ext cx="3149600" cy="2427566"/>
                  </a:xfrm>
                  <a:prstGeom prst="round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46FF177-A88D-470E-A8E3-36CB3B4B1A4A}"/>
                      </a:ext>
                    </a:extLst>
                  </p:cNvPr>
                  <p:cNvSpPr txBox="1"/>
                  <p:nvPr/>
                </p:nvSpPr>
                <p:spPr>
                  <a:xfrm>
                    <a:off x="8553757" y="3587156"/>
                    <a:ext cx="22854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Cosine Similarity</a:t>
                    </a:r>
                  </a:p>
                </p:txBody>
              </p:sp>
              <p:pic>
                <p:nvPicPr>
                  <p:cNvPr id="45" name="Picture 2" descr="http://blog.christianperone.com/wp-content/uploads/2013/09/vector_space.png">
                    <a:extLst>
                      <a:ext uri="{FF2B5EF4-FFF2-40B4-BE49-F238E27FC236}">
                        <a16:creationId xmlns:a16="http://schemas.microsoft.com/office/drawing/2014/main" id="{745868AB-9D16-45DD-A880-2DB2BD034B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27107" y="1212856"/>
                    <a:ext cx="2768601" cy="20764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1" name="Right Arrow 18">
                  <a:extLst>
                    <a:ext uri="{FF2B5EF4-FFF2-40B4-BE49-F238E27FC236}">
                      <a16:creationId xmlns:a16="http://schemas.microsoft.com/office/drawing/2014/main" id="{E22E0D54-67B3-4694-AE4E-03C096B2F692}"/>
                    </a:ext>
                  </a:extLst>
                </p:cNvPr>
                <p:cNvSpPr/>
                <p:nvPr/>
              </p:nvSpPr>
              <p:spPr>
                <a:xfrm>
                  <a:off x="7251700" y="2565400"/>
                  <a:ext cx="711199" cy="49530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Left Arrow 20">
                  <a:extLst>
                    <a:ext uri="{FF2B5EF4-FFF2-40B4-BE49-F238E27FC236}">
                      <a16:creationId xmlns:a16="http://schemas.microsoft.com/office/drawing/2014/main" id="{AF275BC1-D74E-447B-B9E6-C0FB01AD6902}"/>
                    </a:ext>
                  </a:extLst>
                </p:cNvPr>
                <p:cNvSpPr/>
                <p:nvPr/>
              </p:nvSpPr>
              <p:spPr>
                <a:xfrm rot="16200000">
                  <a:off x="9389864" y="4105171"/>
                  <a:ext cx="613206" cy="494091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74AE31-9A02-4BF8-9423-678F7BCB4741}"/>
                  </a:ext>
                </a:extLst>
              </p:cNvPr>
              <p:cNvSpPr txBox="1"/>
              <p:nvPr/>
            </p:nvSpPr>
            <p:spPr>
              <a:xfrm>
                <a:off x="8513028" y="5863379"/>
                <a:ext cx="2908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Product Recommendations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9457BF4-32F0-463B-851F-D81F2BF4A92E}"/>
                </a:ext>
              </a:extLst>
            </p:cNvPr>
            <p:cNvGrpSpPr/>
            <p:nvPr/>
          </p:nvGrpSpPr>
          <p:grpSpPr>
            <a:xfrm>
              <a:off x="1168400" y="954841"/>
              <a:ext cx="2311396" cy="2232859"/>
              <a:chOff x="1168400" y="954841"/>
              <a:chExt cx="2311396" cy="2232859"/>
            </a:xfrm>
          </p:grpSpPr>
          <p:sp>
            <p:nvSpPr>
              <p:cNvPr id="32" name="Rounded Rectangle 3">
                <a:extLst>
                  <a:ext uri="{FF2B5EF4-FFF2-40B4-BE49-F238E27FC236}">
                    <a16:creationId xmlns:a16="http://schemas.microsoft.com/office/drawing/2014/main" id="{ECB23ADF-AAD1-432C-B6E2-D6730D9C86DC}"/>
                  </a:ext>
                </a:extLst>
              </p:cNvPr>
              <p:cNvSpPr/>
              <p:nvPr/>
            </p:nvSpPr>
            <p:spPr>
              <a:xfrm>
                <a:off x="1168400" y="2565400"/>
                <a:ext cx="2159000" cy="6223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Product Attributes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(Name)</a:t>
                </a:r>
              </a:p>
            </p:txBody>
          </p:sp>
          <p:sp>
            <p:nvSpPr>
              <p:cNvPr id="33" name="Cloud 32">
                <a:extLst>
                  <a:ext uri="{FF2B5EF4-FFF2-40B4-BE49-F238E27FC236}">
                    <a16:creationId xmlns:a16="http://schemas.microsoft.com/office/drawing/2014/main" id="{0B14755F-B694-4AA1-B8CF-781B3D8991DC}"/>
                  </a:ext>
                </a:extLst>
              </p:cNvPr>
              <p:cNvSpPr/>
              <p:nvPr/>
            </p:nvSpPr>
            <p:spPr>
              <a:xfrm>
                <a:off x="1216372" y="954841"/>
                <a:ext cx="2263424" cy="925413"/>
              </a:xfrm>
              <a:prstGeom prst="cloud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dpreview.com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21EE4D4-083D-4E07-A890-94890BF17DA4}"/>
                  </a:ext>
                </a:extLst>
              </p:cNvPr>
              <p:cNvCxnSpPr/>
              <p:nvPr/>
            </p:nvCxnSpPr>
            <p:spPr>
              <a:xfrm>
                <a:off x="2235200" y="1910120"/>
                <a:ext cx="0" cy="57527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itle 7">
            <a:extLst>
              <a:ext uri="{FF2B5EF4-FFF2-40B4-BE49-F238E27FC236}">
                <a16:creationId xmlns:a16="http://schemas.microsoft.com/office/drawing/2014/main" id="{5126B706-BAEE-4B45-92D3-A8A10197EBE3}"/>
              </a:ext>
            </a:extLst>
          </p:cNvPr>
          <p:cNvSpPr txBox="1">
            <a:spLocks/>
          </p:cNvSpPr>
          <p:nvPr/>
        </p:nvSpPr>
        <p:spPr>
          <a:xfrm>
            <a:off x="263700" y="0"/>
            <a:ext cx="2716711" cy="633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Klachak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B2D708-3043-4BB1-8BF1-2CFD97480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70000"/>
              </p:ext>
            </p:extLst>
          </p:nvPr>
        </p:nvGraphicFramePr>
        <p:xfrm>
          <a:off x="298580" y="5126339"/>
          <a:ext cx="3817806" cy="86748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36301">
                  <a:extLst>
                    <a:ext uri="{9D8B030D-6E8A-4147-A177-3AD203B41FA5}">
                      <a16:colId xmlns:a16="http://schemas.microsoft.com/office/drawing/2014/main" val="3715245505"/>
                    </a:ext>
                  </a:extLst>
                </a:gridCol>
                <a:gridCol w="636301">
                  <a:extLst>
                    <a:ext uri="{9D8B030D-6E8A-4147-A177-3AD203B41FA5}">
                      <a16:colId xmlns:a16="http://schemas.microsoft.com/office/drawing/2014/main" val="709281228"/>
                    </a:ext>
                  </a:extLst>
                </a:gridCol>
                <a:gridCol w="636301">
                  <a:extLst>
                    <a:ext uri="{9D8B030D-6E8A-4147-A177-3AD203B41FA5}">
                      <a16:colId xmlns:a16="http://schemas.microsoft.com/office/drawing/2014/main" val="2397755613"/>
                    </a:ext>
                  </a:extLst>
                </a:gridCol>
                <a:gridCol w="636301">
                  <a:extLst>
                    <a:ext uri="{9D8B030D-6E8A-4147-A177-3AD203B41FA5}">
                      <a16:colId xmlns:a16="http://schemas.microsoft.com/office/drawing/2014/main" val="3681751439"/>
                    </a:ext>
                  </a:extLst>
                </a:gridCol>
                <a:gridCol w="636301">
                  <a:extLst>
                    <a:ext uri="{9D8B030D-6E8A-4147-A177-3AD203B41FA5}">
                      <a16:colId xmlns:a16="http://schemas.microsoft.com/office/drawing/2014/main" val="2337924769"/>
                    </a:ext>
                  </a:extLst>
                </a:gridCol>
                <a:gridCol w="636301">
                  <a:extLst>
                    <a:ext uri="{9D8B030D-6E8A-4147-A177-3AD203B41FA5}">
                      <a16:colId xmlns:a16="http://schemas.microsoft.com/office/drawing/2014/main" val="93016645"/>
                    </a:ext>
                  </a:extLst>
                </a:gridCol>
              </a:tblGrid>
              <a:tr h="433742">
                <a:tc>
                  <a:txBody>
                    <a:bodyPr/>
                    <a:lstStyle/>
                    <a:p>
                      <a:r>
                        <a:rPr lang="en-IN" sz="1000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Focal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F-stop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USM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741"/>
                  </a:ext>
                </a:extLst>
              </a:tr>
              <a:tr h="433742">
                <a:tc>
                  <a:txBody>
                    <a:bodyPr/>
                    <a:lstStyle/>
                    <a:p>
                      <a:r>
                        <a:rPr lang="en-IN" sz="1000" dirty="0"/>
                        <a:t>Cannon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70-200mm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0180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5657ED1-4783-4040-AA24-825377DDCC49}"/>
              </a:ext>
            </a:extLst>
          </p:cNvPr>
          <p:cNvSpPr txBox="1"/>
          <p:nvPr/>
        </p:nvSpPr>
        <p:spPr>
          <a:xfrm>
            <a:off x="263700" y="4770863"/>
            <a:ext cx="3941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Cannon EF 70-200mm f/2.8L IS USM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4530144" y="405096"/>
            <a:ext cx="6874456" cy="535531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200" spc="6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rPr>
              <a:t>Hybrid Recommendation</a:t>
            </a:r>
          </a:p>
        </p:txBody>
      </p:sp>
      <p:sp>
        <p:nvSpPr>
          <p:cNvPr id="46" name="Title 7">
            <a:extLst>
              <a:ext uri="{FF2B5EF4-FFF2-40B4-BE49-F238E27FC236}">
                <a16:creationId xmlns:a16="http://schemas.microsoft.com/office/drawing/2014/main" id="{5126B706-BAEE-4B45-92D3-A8A10197EBE3}"/>
              </a:ext>
            </a:extLst>
          </p:cNvPr>
          <p:cNvSpPr txBox="1">
            <a:spLocks/>
          </p:cNvSpPr>
          <p:nvPr/>
        </p:nvSpPr>
        <p:spPr>
          <a:xfrm>
            <a:off x="263700" y="66260"/>
            <a:ext cx="2608088" cy="535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Klachak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58CC25-8E03-49D2-893C-B3C148304825}"/>
              </a:ext>
            </a:extLst>
          </p:cNvPr>
          <p:cNvSpPr/>
          <p:nvPr/>
        </p:nvSpPr>
        <p:spPr>
          <a:xfrm>
            <a:off x="1357313" y="6100763"/>
            <a:ext cx="10047287" cy="3841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70%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CB07CF-5D5B-465C-A538-43A2F70EEA06}"/>
              </a:ext>
            </a:extLst>
          </p:cNvPr>
          <p:cNvSpPr/>
          <p:nvPr/>
        </p:nvSpPr>
        <p:spPr>
          <a:xfrm>
            <a:off x="1328738" y="6095717"/>
            <a:ext cx="2771775" cy="38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30%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84ED7-643B-4007-A480-72D82F07FA36}"/>
              </a:ext>
            </a:extLst>
          </p:cNvPr>
          <p:cNvGrpSpPr/>
          <p:nvPr/>
        </p:nvGrpSpPr>
        <p:grpSpPr>
          <a:xfrm>
            <a:off x="1028700" y="1814513"/>
            <a:ext cx="10134600" cy="4241475"/>
            <a:chOff x="1028699" y="1684013"/>
            <a:chExt cx="10134600" cy="43719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4297F2-99C6-439E-AB7C-8AB840DC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99" y="1684013"/>
              <a:ext cx="10134600" cy="4371975"/>
            </a:xfrm>
            <a:prstGeom prst="rect">
              <a:avLst/>
            </a:prstGeom>
          </p:spPr>
        </p:pic>
        <p:sp>
          <p:nvSpPr>
            <p:cNvPr id="5" name="Plus Sign 4">
              <a:extLst>
                <a:ext uri="{FF2B5EF4-FFF2-40B4-BE49-F238E27FC236}">
                  <a16:creationId xmlns:a16="http://schemas.microsoft.com/office/drawing/2014/main" id="{17B14D0D-6E4D-432F-81D1-B69CD0C80644}"/>
                </a:ext>
              </a:extLst>
            </p:cNvPr>
            <p:cNvSpPr/>
            <p:nvPr/>
          </p:nvSpPr>
          <p:spPr>
            <a:xfrm>
              <a:off x="5543551" y="3429001"/>
              <a:ext cx="1031080" cy="833906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346437-0284-4AD0-A94D-62C059291F6B}"/>
                </a:ext>
              </a:extLst>
            </p:cNvPr>
            <p:cNvSpPr/>
            <p:nvPr/>
          </p:nvSpPr>
          <p:spPr>
            <a:xfrm>
              <a:off x="5857876" y="1900240"/>
              <a:ext cx="357188" cy="1571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873016-7793-4AAF-91B7-A92394D7644D}"/>
                </a:ext>
              </a:extLst>
            </p:cNvPr>
            <p:cNvSpPr/>
            <p:nvPr/>
          </p:nvSpPr>
          <p:spPr>
            <a:xfrm>
              <a:off x="5857875" y="4163330"/>
              <a:ext cx="328613" cy="16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26473059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397032"/>
          </a:xfrm>
        </p:spPr>
        <p:txBody>
          <a:bodyPr/>
          <a:lstStyle/>
          <a:p>
            <a:r>
              <a:rPr lang="en-IN" dirty="0"/>
              <a:t>RFM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006429"/>
          </a:xfrm>
        </p:spPr>
        <p:txBody>
          <a:bodyPr/>
          <a:lstStyle/>
          <a:p>
            <a:r>
              <a:rPr lang="en-IN" dirty="0"/>
              <a:t>Item Based Collaborative Filtering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1" y="3493674"/>
            <a:ext cx="2432315" cy="1006429"/>
          </a:xfrm>
        </p:spPr>
        <p:txBody>
          <a:bodyPr/>
          <a:lstStyle/>
          <a:p>
            <a:r>
              <a:rPr lang="en-IN" dirty="0"/>
              <a:t>Content Based Recommendation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006429"/>
          </a:xfrm>
        </p:spPr>
        <p:txBody>
          <a:bodyPr/>
          <a:lstStyle/>
          <a:p>
            <a:r>
              <a:rPr lang="en-IN" dirty="0"/>
              <a:t>Hybrid Recommender System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397032"/>
          </a:xfrm>
        </p:spPr>
        <p:txBody>
          <a:bodyPr/>
          <a:lstStyle/>
          <a:p>
            <a:r>
              <a:rPr lang="en-IN" dirty="0"/>
              <a:t>Model Evaluation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BEEC503E-D73A-4D62-B605-4B81F5E3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00" y="66260"/>
            <a:ext cx="2550938" cy="590931"/>
          </a:xfrm>
        </p:spPr>
        <p:txBody>
          <a:bodyPr/>
          <a:lstStyle/>
          <a:p>
            <a:r>
              <a:rPr lang="en-IN" sz="36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Klachak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EC2556-0976-4BAF-9112-852963061BEA}"/>
              </a:ext>
            </a:extLst>
          </p:cNvPr>
          <p:cNvSpPr txBox="1">
            <a:spLocks/>
          </p:cNvSpPr>
          <p:nvPr/>
        </p:nvSpPr>
        <p:spPr>
          <a:xfrm>
            <a:off x="4960484" y="453545"/>
            <a:ext cx="5371038" cy="5268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>
                <a:schemeClr val="tx1"/>
              </a:buClr>
              <a:buSzPct val="90000"/>
            </a:pPr>
            <a:r>
              <a:rPr lang="en-IN" sz="3200" spc="60" dirty="0">
                <a:solidFill>
                  <a:schemeClr val="tx1"/>
                </a:solidFill>
                <a:cs typeface="Segoe UI Semilight" panose="020B0402040204020203" pitchFamily="34" charset="0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5765105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1927C89B-E63A-4E31-83D1-008E23670471}"/>
              </a:ext>
            </a:extLst>
          </p:cNvPr>
          <p:cNvSpPr txBox="1">
            <a:spLocks/>
          </p:cNvSpPr>
          <p:nvPr/>
        </p:nvSpPr>
        <p:spPr>
          <a:xfrm>
            <a:off x="4530144" y="405096"/>
            <a:ext cx="6874456" cy="5355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3200" spc="60" dirty="0">
                <a:solidFill>
                  <a:schemeClr val="tx1"/>
                </a:solidFill>
                <a:cs typeface="Segoe UI Semilight" panose="020B0402040204020203" pitchFamily="34" charset="0"/>
              </a:rPr>
              <a:t>Model Evaluation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A3453F1-9085-4D39-A485-761B48CD9A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747051"/>
              </p:ext>
            </p:extLst>
          </p:nvPr>
        </p:nvGraphicFramePr>
        <p:xfrm>
          <a:off x="480635" y="1519518"/>
          <a:ext cx="7295605" cy="478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C34B5E-B8A8-4DF2-BE5A-25A683C144F1}"/>
              </a:ext>
            </a:extLst>
          </p:cNvPr>
          <p:cNvCxnSpPr>
            <a:cxnSpLocks/>
          </p:cNvCxnSpPr>
          <p:nvPr/>
        </p:nvCxnSpPr>
        <p:spPr>
          <a:xfrm>
            <a:off x="1062318" y="4143435"/>
            <a:ext cx="1168379" cy="4420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323E6E-ABA8-4361-AF27-D4627F8BD835}"/>
              </a:ext>
            </a:extLst>
          </p:cNvPr>
          <p:cNvCxnSpPr>
            <a:cxnSpLocks/>
          </p:cNvCxnSpPr>
          <p:nvPr/>
        </p:nvCxnSpPr>
        <p:spPr>
          <a:xfrm flipV="1">
            <a:off x="1411941" y="2608729"/>
            <a:ext cx="1168379" cy="1058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F04677-B893-419A-9F99-DA59FD4BE9E4}"/>
              </a:ext>
            </a:extLst>
          </p:cNvPr>
          <p:cNvCxnSpPr>
            <a:cxnSpLocks/>
          </p:cNvCxnSpPr>
          <p:nvPr/>
        </p:nvCxnSpPr>
        <p:spPr>
          <a:xfrm>
            <a:off x="3455894" y="3886200"/>
            <a:ext cx="1074250" cy="6051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5A9BE-35AC-4739-9B21-ECBB7A453DF2}"/>
              </a:ext>
            </a:extLst>
          </p:cNvPr>
          <p:cNvCxnSpPr>
            <a:cxnSpLocks/>
          </p:cNvCxnSpPr>
          <p:nvPr/>
        </p:nvCxnSpPr>
        <p:spPr>
          <a:xfrm>
            <a:off x="3711388" y="2608729"/>
            <a:ext cx="10742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998AB4-3E97-463F-94AF-F1C34D5F8BFE}"/>
              </a:ext>
            </a:extLst>
          </p:cNvPr>
          <p:cNvCxnSpPr>
            <a:cxnSpLocks/>
          </p:cNvCxnSpPr>
          <p:nvPr/>
        </p:nvCxnSpPr>
        <p:spPr>
          <a:xfrm flipV="1">
            <a:off x="6096000" y="2864224"/>
            <a:ext cx="1111624" cy="10757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040E49-1587-42AD-8538-F54FBA58B3C9}"/>
              </a:ext>
            </a:extLst>
          </p:cNvPr>
          <p:cNvCxnSpPr>
            <a:cxnSpLocks/>
          </p:cNvCxnSpPr>
          <p:nvPr/>
        </p:nvCxnSpPr>
        <p:spPr>
          <a:xfrm>
            <a:off x="5773270" y="3886200"/>
            <a:ext cx="1111624" cy="3630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449874-77B1-4072-B640-2A48029130F2}"/>
              </a:ext>
            </a:extLst>
          </p:cNvPr>
          <p:cNvSpPr txBox="1"/>
          <p:nvPr/>
        </p:nvSpPr>
        <p:spPr>
          <a:xfrm>
            <a:off x="8499515" y="3475603"/>
            <a:ext cx="22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Data : 70%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814694-4CFB-4943-B7FB-FDB06C4A83DD}"/>
              </a:ext>
            </a:extLst>
          </p:cNvPr>
          <p:cNvSpPr txBox="1"/>
          <p:nvPr/>
        </p:nvSpPr>
        <p:spPr>
          <a:xfrm>
            <a:off x="8499515" y="4080721"/>
            <a:ext cx="184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 Data : 30%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6D2C4E-3F38-4ED9-B0D1-F8C80DA71A49}"/>
              </a:ext>
            </a:extLst>
          </p:cNvPr>
          <p:cNvSpPr/>
          <p:nvPr/>
        </p:nvSpPr>
        <p:spPr>
          <a:xfrm>
            <a:off x="5311588" y="2164976"/>
            <a:ext cx="2350270" cy="438373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itle 7">
            <a:extLst>
              <a:ext uri="{FF2B5EF4-FFF2-40B4-BE49-F238E27FC236}">
                <a16:creationId xmlns:a16="http://schemas.microsoft.com/office/drawing/2014/main" id="{B88ED4ED-61E1-4CEF-9052-990BEE69D7DC}"/>
              </a:ext>
            </a:extLst>
          </p:cNvPr>
          <p:cNvSpPr txBox="1">
            <a:spLocks/>
          </p:cNvSpPr>
          <p:nvPr/>
        </p:nvSpPr>
        <p:spPr>
          <a:xfrm>
            <a:off x="263700" y="66260"/>
            <a:ext cx="2550938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IN">
                <a:solidFill>
                  <a:schemeClr val="bg1"/>
                </a:solidFill>
              </a:rPr>
              <a:t>Klachak</a:t>
            </a:r>
          </a:p>
        </p:txBody>
      </p:sp>
    </p:spTree>
    <p:extLst>
      <p:ext uri="{BB962C8B-B14F-4D97-AF65-F5344CB8AC3E}">
        <p14:creationId xmlns:p14="http://schemas.microsoft.com/office/powerpoint/2010/main" val="1924030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1AE6F-B490-46C5-BA2C-E5CDFB8A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16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E67E18A-5CC4-4F5E-82EE-A0D3A74F7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9087" y="604045"/>
            <a:ext cx="5207000" cy="535531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+mn-lt"/>
              </a:rPr>
              <a:t>Implementation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7A175CE3-D588-4DBD-96EC-836EBCCFD776}"/>
              </a:ext>
            </a:extLst>
          </p:cNvPr>
          <p:cNvSpPr txBox="1">
            <a:spLocks/>
          </p:cNvSpPr>
          <p:nvPr/>
        </p:nvSpPr>
        <p:spPr>
          <a:xfrm>
            <a:off x="263700" y="66260"/>
            <a:ext cx="2592213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IN" sz="36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Klachak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FD313-4F2F-4EA1-96FB-6F0C1B7B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03" y="1536658"/>
            <a:ext cx="9057097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2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4C8005D-CA02-46FC-99BF-85365727D3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 r="20400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96000" y="1760850"/>
            <a:ext cx="6096000" cy="3336298"/>
          </a:xfrm>
        </p:spPr>
        <p:txBody>
          <a:bodyPr/>
          <a:lstStyle/>
          <a:p>
            <a:r>
              <a:rPr lang="en-US" dirty="0"/>
              <a:t>TAKEAWAY</a:t>
            </a:r>
          </a:p>
          <a:p>
            <a:pPr lvl="4"/>
            <a:r>
              <a:rPr lang="en-US" dirty="0"/>
              <a:t>Recommendation as a Solution</a:t>
            </a:r>
          </a:p>
          <a:p>
            <a:r>
              <a:rPr lang="en-US" dirty="0"/>
              <a:t>INSPIRE</a:t>
            </a:r>
          </a:p>
          <a:p>
            <a:pPr lvl="4"/>
            <a:r>
              <a:rPr lang="en-US" dirty="0"/>
              <a:t>As a service to Digital Sales Improvement</a:t>
            </a:r>
          </a:p>
          <a:p>
            <a:r>
              <a:rPr lang="en-US" dirty="0"/>
              <a:t>ACTION</a:t>
            </a:r>
          </a:p>
          <a:p>
            <a:pPr lvl="4"/>
            <a:r>
              <a:rPr lang="en-US" dirty="0"/>
              <a:t>Integrate Customer Rating to Model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0CC3A-29E7-4741-86BB-376F110D2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8" y="328611"/>
            <a:ext cx="4813809" cy="588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817AF2-9C13-4B02-B42B-0CA8DDACD315}"/>
              </a:ext>
            </a:extLst>
          </p:cNvPr>
          <p:cNvSpPr txBox="1"/>
          <p:nvPr/>
        </p:nvSpPr>
        <p:spPr>
          <a:xfrm>
            <a:off x="5443538" y="2886075"/>
            <a:ext cx="5686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0F8EE47-1B8C-4794-BEB7-758E444DB6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>
            <a:fillRect/>
          </a:stretch>
        </p:blipFill>
        <p:spPr>
          <a:solidFill>
            <a:srgbClr val="000000">
              <a:alpha val="41961"/>
            </a:srgbClr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7A8209-F66E-4F9D-978A-C0ECAF16E09E}"/>
              </a:ext>
            </a:extLst>
          </p:cNvPr>
          <p:cNvSpPr/>
          <p:nvPr/>
        </p:nvSpPr>
        <p:spPr>
          <a:xfrm>
            <a:off x="0" y="0"/>
            <a:ext cx="12179112" cy="6830506"/>
          </a:xfrm>
          <a:prstGeom prst="rect">
            <a:avLst/>
          </a:prstGeom>
          <a:solidFill>
            <a:srgbClr val="000000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US" sz="2800" kern="1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2860" dir="5400000" algn="tl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800" kern="1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Group Seven</a:t>
            </a:r>
          </a:p>
          <a:p>
            <a:pPr algn="ctr">
              <a:spcAft>
                <a:spcPts val="0"/>
              </a:spcAft>
            </a:pPr>
            <a:endParaRPr lang="en-IN" sz="4400" kern="1400" spc="-5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757130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RECOMMENDATION ENGINE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480131"/>
          </a:xfrm>
        </p:spPr>
        <p:txBody>
          <a:bodyPr/>
          <a:lstStyle/>
          <a:p>
            <a:r>
              <a:rPr lang="en-US" sz="2800" dirty="0"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FOR CAMERA RENTAL SERVICES (KLACHAK)</a:t>
            </a:r>
            <a:endParaRPr lang="en-US" sz="2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E6C212-2FFD-498D-8DF2-3B8D38AF4FF2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54" y="114618"/>
            <a:ext cx="1292225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04800" y="2617637"/>
            <a:ext cx="11658600" cy="1588127"/>
          </a:xfrm>
        </p:spPr>
        <p:txBody>
          <a:bodyPr/>
          <a:lstStyle/>
          <a:p>
            <a:r>
              <a:rPr lang="en-US" dirty="0"/>
              <a:t>Our mission</a:t>
            </a:r>
          </a:p>
          <a:p>
            <a:pPr lvl="1"/>
            <a:r>
              <a:rPr lang="en-US" dirty="0"/>
              <a:t>Photography accessible to all sincere enthusiasts.</a:t>
            </a:r>
          </a:p>
          <a:p>
            <a:pPr lvl="1"/>
            <a:r>
              <a:rPr lang="en-US" dirty="0"/>
              <a:t>@ affordable price.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idx="4294967295"/>
          </p:nvPr>
        </p:nvSpPr>
        <p:spPr>
          <a:xfrm>
            <a:off x="0" y="159026"/>
            <a:ext cx="2968488" cy="424732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Klachak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26FD79-162B-42D3-B9BD-51DF08101F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5231" y="5331740"/>
            <a:ext cx="8097838" cy="646331"/>
          </a:xfrm>
        </p:spPr>
        <p:txBody>
          <a:bodyPr/>
          <a:lstStyle/>
          <a:p>
            <a:r>
              <a:rPr lang="en-IN" dirty="0"/>
              <a:t>Ganesh Sidhamalli</a:t>
            </a:r>
          </a:p>
          <a:p>
            <a:r>
              <a:rPr lang="en-IN" i="1" dirty="0"/>
              <a:t>Kalchak - CEO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14147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Objective</a:t>
            </a:r>
          </a:p>
          <a:p>
            <a:pPr lvl="1"/>
            <a:r>
              <a:rPr lang="en-US" i="1" dirty="0"/>
              <a:t>Primary Objective is to build Recommendation Engine</a:t>
            </a:r>
            <a:r>
              <a:rPr lang="en-US" dirty="0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6917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EDA</a:t>
            </a:r>
          </a:p>
          <a:p>
            <a:pPr lvl="1"/>
            <a:r>
              <a:rPr lang="en-US" i="1" dirty="0"/>
              <a:t>Exploratory Data Analysis to produce Key findings and Dashboards</a:t>
            </a:r>
            <a:endParaRPr lang="en-IN" i="1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4147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Solution</a:t>
            </a:r>
          </a:p>
          <a:p>
            <a:pPr lvl="1"/>
            <a:r>
              <a:rPr lang="en-US" i="1" dirty="0"/>
              <a:t>Recommender System as a Service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2375877" cy="590931"/>
          </a:xfrm>
        </p:spPr>
        <p:txBody>
          <a:bodyPr/>
          <a:lstStyle/>
          <a:p>
            <a:r>
              <a:rPr lang="en-US" sz="36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Klachak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IN" sz="3200" dirty="0"/>
              <a:t>Purpose - </a:t>
            </a:r>
            <a:r>
              <a:rPr lang="en-US" sz="3200" dirty="0"/>
              <a:t>Opportunity Statement</a:t>
            </a:r>
            <a:endParaRPr lang="en-IN" sz="3200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2A55C8-8855-4D9D-865B-2AFEF7281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9" y="2598126"/>
            <a:ext cx="3038475" cy="2524793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F76045-FA3D-4022-AC13-49A612BF433F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09" y="2598126"/>
            <a:ext cx="3284350" cy="2524082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AA8B4BA-DF79-4CFD-8522-A30A1B9F3816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56" y="2598738"/>
            <a:ext cx="3365500" cy="252412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C32807-3E5A-406B-93CB-9765D313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10" y="95934"/>
            <a:ext cx="2375877" cy="590931"/>
          </a:xfrm>
        </p:spPr>
        <p:txBody>
          <a:bodyPr/>
          <a:lstStyle/>
          <a:p>
            <a:r>
              <a:rPr lang="en-IN" sz="36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Klachak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6A082A-D9F0-4E33-AC0F-F5ADA68A9C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IN" sz="3200" dirty="0"/>
              <a:t>Approach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2A74-A568-484D-A477-93E017365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92DB84-A607-4BBE-BFEC-2A86D034A4EA}"/>
              </a:ext>
            </a:extLst>
          </p:cNvPr>
          <p:cNvCxnSpPr/>
          <p:nvPr/>
        </p:nvCxnSpPr>
        <p:spPr>
          <a:xfrm>
            <a:off x="487192" y="5261113"/>
            <a:ext cx="325320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5DCCC6-7457-4CD0-938D-A6D80B38EA1E}"/>
              </a:ext>
            </a:extLst>
          </p:cNvPr>
          <p:cNvCxnSpPr/>
          <p:nvPr/>
        </p:nvCxnSpPr>
        <p:spPr>
          <a:xfrm>
            <a:off x="4389957" y="5261113"/>
            <a:ext cx="325320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E92C9B-2B01-4B4E-8719-E4E6F0B41FC3}"/>
              </a:ext>
            </a:extLst>
          </p:cNvPr>
          <p:cNvCxnSpPr/>
          <p:nvPr/>
        </p:nvCxnSpPr>
        <p:spPr>
          <a:xfrm>
            <a:off x="8474454" y="5227983"/>
            <a:ext cx="325320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0042AE4-0DFC-49A6-8468-54DB3065819F}"/>
              </a:ext>
            </a:extLst>
          </p:cNvPr>
          <p:cNvSpPr txBox="1">
            <a:spLocks/>
          </p:cNvSpPr>
          <p:nvPr/>
        </p:nvSpPr>
        <p:spPr>
          <a:xfrm>
            <a:off x="877040" y="5415242"/>
            <a:ext cx="2731737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Prepare &amp; Explore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DF8B461-51D2-4807-97A0-DF030EEADBF8}"/>
              </a:ext>
            </a:extLst>
          </p:cNvPr>
          <p:cNvSpPr txBox="1">
            <a:spLocks/>
          </p:cNvSpPr>
          <p:nvPr/>
        </p:nvSpPr>
        <p:spPr>
          <a:xfrm>
            <a:off x="5043762" y="5415242"/>
            <a:ext cx="2377440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Model Building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7832C8A-FA92-41E3-B81B-FD4D34A80949}"/>
              </a:ext>
            </a:extLst>
          </p:cNvPr>
          <p:cNvSpPr txBox="1">
            <a:spLocks/>
          </p:cNvSpPr>
          <p:nvPr/>
        </p:nvSpPr>
        <p:spPr>
          <a:xfrm>
            <a:off x="8856186" y="5415242"/>
            <a:ext cx="2377440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4807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C32807-3E5A-406B-93CB-9765D313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09" y="0"/>
            <a:ext cx="2375877" cy="590931"/>
          </a:xfrm>
        </p:spPr>
        <p:txBody>
          <a:bodyPr/>
          <a:lstStyle/>
          <a:p>
            <a:r>
              <a:rPr lang="en-IN" sz="36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Klachak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6A082A-D9F0-4E33-AC0F-F5ADA68A9C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IN" sz="3200" dirty="0"/>
              <a:t>Prepare and Explore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2A74-A568-484D-A477-93E017365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92DB84-A607-4BBE-BFEC-2A86D034A4EA}"/>
              </a:ext>
            </a:extLst>
          </p:cNvPr>
          <p:cNvCxnSpPr/>
          <p:nvPr/>
        </p:nvCxnSpPr>
        <p:spPr>
          <a:xfrm>
            <a:off x="541919" y="4643893"/>
            <a:ext cx="325320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5DCCC6-7457-4CD0-938D-A6D80B38EA1E}"/>
              </a:ext>
            </a:extLst>
          </p:cNvPr>
          <p:cNvCxnSpPr/>
          <p:nvPr/>
        </p:nvCxnSpPr>
        <p:spPr>
          <a:xfrm>
            <a:off x="4469399" y="4643893"/>
            <a:ext cx="325320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E92C9B-2B01-4B4E-8719-E4E6F0B41FC3}"/>
              </a:ext>
            </a:extLst>
          </p:cNvPr>
          <p:cNvCxnSpPr/>
          <p:nvPr/>
        </p:nvCxnSpPr>
        <p:spPr>
          <a:xfrm>
            <a:off x="8418305" y="4648366"/>
            <a:ext cx="325320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0042AE4-0DFC-49A6-8468-54DB3065819F}"/>
              </a:ext>
            </a:extLst>
          </p:cNvPr>
          <p:cNvSpPr txBox="1">
            <a:spLocks/>
          </p:cNvSpPr>
          <p:nvPr/>
        </p:nvSpPr>
        <p:spPr>
          <a:xfrm>
            <a:off x="4669661" y="4819442"/>
            <a:ext cx="2852677" cy="17830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solidFill>
                  <a:schemeClr val="tx1"/>
                </a:solidFill>
              </a:rPr>
              <a:t>Data Preparation</a:t>
            </a:r>
          </a:p>
          <a:p>
            <a:r>
              <a:rPr lang="en-IN" sz="1600" dirty="0">
                <a:solidFill>
                  <a:schemeClr val="tx1"/>
                </a:solidFill>
              </a:rPr>
              <a:t>Data Cleansing </a:t>
            </a:r>
          </a:p>
          <a:p>
            <a:r>
              <a:rPr lang="en-IN" sz="1600" dirty="0">
                <a:solidFill>
                  <a:schemeClr val="tx1"/>
                </a:solidFill>
              </a:rPr>
              <a:t>Standardization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76DC14-7E85-424D-9AD1-23625D445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19" y="2011697"/>
            <a:ext cx="2942582" cy="2524125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D1AEF23-F98D-4E55-A444-91DD2C02254F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94" y="2072401"/>
            <a:ext cx="3253203" cy="2483718"/>
          </a:xfrm>
        </p:spPr>
      </p:pic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82C1614-2537-4654-9FE1-0C72DFA06940}"/>
              </a:ext>
            </a:extLst>
          </p:cNvPr>
          <p:cNvSpPr txBox="1">
            <a:spLocks/>
          </p:cNvSpPr>
          <p:nvPr/>
        </p:nvSpPr>
        <p:spPr>
          <a:xfrm>
            <a:off x="750806" y="4819442"/>
            <a:ext cx="2852677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solidFill>
                  <a:schemeClr val="tx1"/>
                </a:solidFill>
              </a:rPr>
              <a:t>Data Gathering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B47E8EC-C8B8-4CD3-A15A-41A99273C2F4}"/>
              </a:ext>
            </a:extLst>
          </p:cNvPr>
          <p:cNvSpPr txBox="1">
            <a:spLocks/>
          </p:cNvSpPr>
          <p:nvPr/>
        </p:nvSpPr>
        <p:spPr>
          <a:xfrm>
            <a:off x="8552189" y="4819442"/>
            <a:ext cx="2852677" cy="17830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solidFill>
                  <a:schemeClr val="tx1"/>
                </a:solidFill>
              </a:rPr>
              <a:t>Trends </a:t>
            </a:r>
          </a:p>
          <a:p>
            <a:r>
              <a:rPr lang="en-IN" sz="1600" dirty="0">
                <a:solidFill>
                  <a:schemeClr val="tx1"/>
                </a:solidFill>
              </a:rPr>
              <a:t>Behaviour</a:t>
            </a:r>
          </a:p>
          <a:p>
            <a:r>
              <a:rPr lang="en-IN" sz="1600" dirty="0">
                <a:solidFill>
                  <a:schemeClr val="tx1"/>
                </a:solidFill>
              </a:rPr>
              <a:t>Cohort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20013B29-2967-472C-B098-80ED8E490F13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89" y="2011697"/>
            <a:ext cx="2942582" cy="2325036"/>
          </a:xfrm>
        </p:spPr>
      </p:pic>
    </p:spTree>
    <p:extLst>
      <p:ext uri="{BB962C8B-B14F-4D97-AF65-F5344CB8AC3E}">
        <p14:creationId xmlns:p14="http://schemas.microsoft.com/office/powerpoint/2010/main" val="188128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C286BD-A1F9-452F-8FD8-3D9574D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825117"/>
            <a:ext cx="6129304" cy="2471446"/>
          </a:xfrm>
        </p:spPr>
        <p:txBody>
          <a:bodyPr/>
          <a:lstStyle/>
          <a:p>
            <a:r>
              <a:rPr lang="en-US" sz="2400" dirty="0"/>
              <a:t>Rentals shows increasing trend whereas we see seasonality only for the last two years. </a:t>
            </a:r>
          </a:p>
          <a:p>
            <a:r>
              <a:rPr lang="en-US" sz="2400" dirty="0"/>
              <a:t>Three seasonal peaks per year in the months as January/February, July/August and October/November.</a:t>
            </a:r>
            <a:endParaRPr lang="en-IN" sz="2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FB815E2-3F5A-4EAC-91F1-75450250268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899921"/>
            <a:ext cx="6096000" cy="424732"/>
          </a:xfrm>
        </p:spPr>
        <p:txBody>
          <a:bodyPr/>
          <a:lstStyle/>
          <a:p>
            <a:pPr algn="ctr"/>
            <a:r>
              <a:rPr lang="en-IN" dirty="0"/>
              <a:t>Sales &amp; Seasonal Trends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FC128-830C-4134-B52E-9105CAE96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89CC212C-1EA8-4723-972C-433BC01A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1" y="40230"/>
            <a:ext cx="2375877" cy="590931"/>
          </a:xfrm>
        </p:spPr>
        <p:txBody>
          <a:bodyPr/>
          <a:lstStyle/>
          <a:p>
            <a:r>
              <a:rPr lang="en-IN" sz="36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Klachak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51A31C-5E19-469B-A3E0-2452CDAE1C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8787" y="3510597"/>
            <a:ext cx="5731510" cy="297434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D1BF67-B366-4596-9460-92219B63B013}"/>
              </a:ext>
            </a:extLst>
          </p:cNvPr>
          <p:cNvCxnSpPr/>
          <p:nvPr/>
        </p:nvCxnSpPr>
        <p:spPr>
          <a:xfrm>
            <a:off x="6198787" y="3429000"/>
            <a:ext cx="5731510" cy="0"/>
          </a:xfrm>
          <a:prstGeom prst="line">
            <a:avLst/>
          </a:prstGeom>
          <a:ln w="2540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CFB2DB3-5CF6-49B9-9B08-C85ED1FFFD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4751" y="674024"/>
            <a:ext cx="5532438" cy="24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C286BD-A1F9-452F-8FD8-3D9574D5C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40" y="2810830"/>
            <a:ext cx="6129304" cy="2856167"/>
          </a:xfrm>
        </p:spPr>
        <p:txBody>
          <a:bodyPr/>
          <a:lstStyle/>
          <a:p>
            <a:r>
              <a:rPr lang="en-US" sz="2400" dirty="0"/>
              <a:t>Customer who rented in 2013 or 2014 rented frequently are most loyal ones.</a:t>
            </a:r>
            <a:endParaRPr lang="en-IN" sz="2400" dirty="0"/>
          </a:p>
          <a:p>
            <a:r>
              <a:rPr lang="en-US" sz="2400" dirty="0"/>
              <a:t>Customers of Klachaks always stays as customer because of the value .</a:t>
            </a:r>
          </a:p>
          <a:p>
            <a:r>
              <a:rPr lang="en-US" sz="2400" dirty="0"/>
              <a:t>   Net Adds in the last two years is reducing compared to initial years.</a:t>
            </a:r>
            <a:endParaRPr lang="en-IN" sz="2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FB815E2-3F5A-4EAC-91F1-75450250268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5740" y="1885633"/>
            <a:ext cx="6096000" cy="424732"/>
          </a:xfrm>
        </p:spPr>
        <p:txBody>
          <a:bodyPr/>
          <a:lstStyle/>
          <a:p>
            <a:pPr algn="ctr"/>
            <a:r>
              <a:rPr lang="en-IN" dirty="0"/>
              <a:t>Cohort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FC128-830C-4134-B52E-9105CAE96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89CC212C-1EA8-4723-972C-433BC01A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0" y="66296"/>
            <a:ext cx="2375877" cy="590931"/>
          </a:xfrm>
        </p:spPr>
        <p:txBody>
          <a:bodyPr/>
          <a:lstStyle/>
          <a:p>
            <a:r>
              <a:rPr lang="en-IN" sz="36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Klachak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D6ABD-A7C7-486B-BBE5-C6805D12FBC0}"/>
              </a:ext>
            </a:extLst>
          </p:cNvPr>
          <p:cNvCxnSpPr/>
          <p:nvPr/>
        </p:nvCxnSpPr>
        <p:spPr>
          <a:xfrm>
            <a:off x="6301740" y="3529013"/>
            <a:ext cx="5731510" cy="0"/>
          </a:xfrm>
          <a:prstGeom prst="line">
            <a:avLst/>
          </a:prstGeom>
          <a:ln w="2540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53B61A2-2EBD-4672-89E5-D5BC42D1AC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35044" y="685802"/>
            <a:ext cx="5492466" cy="2743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0BA7E-2604-40BB-ACE5-2C8EBD54F1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730540"/>
            <a:ext cx="5731510" cy="30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1AE6F-B490-46C5-BA2C-E5CDFB8A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4112518-55FE-4A50-BCA7-B4E4B0F413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9" r="13659"/>
          <a:stretch>
            <a:fillRect/>
          </a:stretch>
        </p:blipFill>
        <p:spPr>
          <a:xfrm>
            <a:off x="1171575" y="1857375"/>
            <a:ext cx="9444038" cy="5000624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E67E18A-5CC4-4F5E-82EE-A0D3A74F7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9087" y="604045"/>
            <a:ext cx="5207000" cy="535531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+mn-lt"/>
              </a:rPr>
              <a:t>Model Building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7A175CE3-D588-4DBD-96EC-836EBCCFD776}"/>
              </a:ext>
            </a:extLst>
          </p:cNvPr>
          <p:cNvSpPr txBox="1">
            <a:spLocks/>
          </p:cNvSpPr>
          <p:nvPr/>
        </p:nvSpPr>
        <p:spPr>
          <a:xfrm>
            <a:off x="-293513" y="13114"/>
            <a:ext cx="3508201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IN" sz="36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Klachak</a:t>
            </a:r>
          </a:p>
        </p:txBody>
      </p:sp>
    </p:spTree>
    <p:extLst>
      <p:ext uri="{BB962C8B-B14F-4D97-AF65-F5344CB8AC3E}">
        <p14:creationId xmlns:p14="http://schemas.microsoft.com/office/powerpoint/2010/main" val="63810734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2840</TotalTime>
  <Words>525</Words>
  <Application>Microsoft Office PowerPoint</Application>
  <PresentationFormat>Widescreen</PresentationFormat>
  <Paragraphs>169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Segoe UI</vt:lpstr>
      <vt:lpstr>Segoe UI Black</vt:lpstr>
      <vt:lpstr>Segoe UI Light</vt:lpstr>
      <vt:lpstr>Segoe UI Semibold</vt:lpstr>
      <vt:lpstr>Segoe UI Semilight</vt:lpstr>
      <vt:lpstr>Symbol</vt:lpstr>
      <vt:lpstr>Times New Roman</vt:lpstr>
      <vt:lpstr>Wingdings</vt:lpstr>
      <vt:lpstr>Storybuilding Neal Creative</vt:lpstr>
      <vt:lpstr>PowerPoint Presentation</vt:lpstr>
      <vt:lpstr>RECOMMENDATION ENGINE</vt:lpstr>
      <vt:lpstr>Klachak</vt:lpstr>
      <vt:lpstr>Klachak</vt:lpstr>
      <vt:lpstr>Klachak</vt:lpstr>
      <vt:lpstr>Klachak</vt:lpstr>
      <vt:lpstr>Klachak</vt:lpstr>
      <vt:lpstr>Klachak</vt:lpstr>
      <vt:lpstr>Model Building</vt:lpstr>
      <vt:lpstr>PowerPoint Presentation</vt:lpstr>
      <vt:lpstr>PowerPoint Presentation</vt:lpstr>
      <vt:lpstr>PowerPoint Presentation</vt:lpstr>
      <vt:lpstr>PowerPoint Presentation</vt:lpstr>
      <vt:lpstr>Klachak</vt:lpstr>
      <vt:lpstr>PowerPoint Presentation</vt:lpstr>
      <vt:lpstr>Implementation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ENGINE</dc:title>
  <dc:subject/>
  <dc:creator>Abishek Ramachandran</dc:creator>
  <cp:keywords/>
  <dc:description/>
  <cp:lastModifiedBy>Santhosh Murali</cp:lastModifiedBy>
  <cp:revision>94</cp:revision>
  <dcterms:created xsi:type="dcterms:W3CDTF">2017-12-06T17:06:46Z</dcterms:created>
  <dcterms:modified xsi:type="dcterms:W3CDTF">2017-12-09T08:10:51Z</dcterms:modified>
  <cp:category/>
</cp:coreProperties>
</file>